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4" r:id="rId5"/>
    <p:sldId id="261" r:id="rId6"/>
    <p:sldId id="262" r:id="rId7"/>
    <p:sldId id="263" r:id="rId8"/>
    <p:sldId id="259" r:id="rId9"/>
    <p:sldId id="269" r:id="rId10"/>
    <p:sldId id="270" r:id="rId11"/>
    <p:sldId id="271" r:id="rId12"/>
    <p:sldId id="267" r:id="rId13"/>
    <p:sldId id="265" r:id="rId14"/>
    <p:sldId id="266" r:id="rId15"/>
    <p:sldId id="268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2"/>
    <p:restoredTop sz="94680"/>
  </p:normalViewPr>
  <p:slideViewPr>
    <p:cSldViewPr snapToGrid="0" snapToObjects="1">
      <p:cViewPr varScale="1">
        <p:scale>
          <a:sx n="111" d="100"/>
          <a:sy n="111" d="100"/>
        </p:scale>
        <p:origin x="240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476AE-588D-FE4E-AE9C-DDA736F54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6D116-E32E-3F44-90AE-55024EB0C7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242BE-D6CE-754D-95AE-E5B83F6C4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EE17-125A-7848-BB20-1B879EE8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1E87D-5787-834A-AFA6-6DE08981A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58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31BD-8E27-5346-BD1D-AD4AAED1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46325-2B85-5C43-B501-4D10C633E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B08EC-C96A-F44E-A20E-9E195A4A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AA995-432C-CF45-A5B3-D0AB9AA4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BAF38-E444-F94E-A5F1-20FA005D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77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2642CF-2FF0-B246-8D41-E1F5E0D9A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1EF184-BF72-C940-B050-BAB62FC8D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6C192-C51B-6C4D-B38C-49C25D95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39D66-2CA1-2D4A-988D-32B31F10D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6998-D8F0-774E-A6E9-723E86093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71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632F6-F90F-584C-93BA-BE0B5BED6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E184E-38B7-AF40-9EB1-83CB80148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25CCE-55C8-9D42-8353-2617FA50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EB679-B7C4-5743-BF8E-A6308CDC2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65C34-12D4-A344-8186-70BE7EAA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13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2BC5F-E1C1-4946-AFD5-2FDAA8C8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B8460-8611-954D-BD76-2FD8918CA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6B84A-DC95-2B4A-BECD-50F89A54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66C70-387B-ED4E-92F4-40A4D5C9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5DB42-03C1-7140-8842-C8FDCE9FE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2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93844-4B95-2947-A323-73825750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27309-5557-AE47-8BCF-67F00E4999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5A99E-CDB0-174F-B222-30C5D25E2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A546E-B977-9C4E-A41A-A453DF70C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A246-9325-7D47-992E-81A85F614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991A-5E50-884B-8A8F-6427ABA9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2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B5D88-67F8-7348-9003-27187BC47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C88FD-8F63-0F46-A4B8-877BABFD1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9D886A-B5FC-F14F-84CE-052E47C2D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A5092A-2BB6-3F4A-8922-40D7B94F4F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C5A400-A6FF-BD42-B728-D91AB1C2F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B7FAFC-FF8B-394A-90A6-7FB921DBA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D052BA-2FA0-014B-BCBB-2BBE5726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875D77-C3E4-284B-879C-7E62AA857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6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61CB-3180-E143-908D-6C01E4A84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C813A-1FC8-584A-AD16-0956845C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B8C40-245E-A847-B900-B9B8CD0C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E35B23-ADE9-8D45-903C-A8217DB71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7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1364F-C995-F44C-BEBE-186558956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7FE13A-8CBA-B740-8F54-FE06C2C98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FAB9C-70B5-3941-9976-BA00E30C2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72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4B0A-ACF0-8648-8B12-56BDBA115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A51DF-EB1F-9844-BC3D-34D33AE8A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1F788-DDBE-6249-B9CD-4591686BB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D3306-1314-5146-BA2B-EFBCA632B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20A9E-3280-CF44-8A5A-7EE761CC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D5185-1FD9-DE46-A4D9-74314272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1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597BE-C931-E94E-8A72-F3334DA22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44374D-9C86-3847-ADBA-B00E2FC527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50D83-D155-6841-8D07-5660D9198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EFBE4-AE5A-8340-B96E-F0E6D2417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55BF5-33D8-4E44-9DF0-24A8300FA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98E23-599B-C54C-8950-5B6D9CD13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CEEE1-F0ED-3743-9745-9539B19B7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64DC7-C584-B74B-B756-4EDDD4350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A7D01-1204-134D-9BA8-94C3B9780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7FF0C-EEC8-2B4F-930F-A06854AABEED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5144A-A5B7-DA45-83AB-8533C2E2B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ACF0F-79F0-1846-9373-E7C4F5CAA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32736-0439-304F-A9F4-A8BD126D2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6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C66454-4BB9-A642-BB78-32D780E7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Docker 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1E1BFF-0AC7-FB45-9074-E8808C5B5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999" y="2116756"/>
            <a:ext cx="3582002" cy="358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2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82AB2-776E-D441-9FC9-862C5815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want to install an application in Apache?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BA2D8-CB8F-1E49-BEC0-626C1940A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Oh… I didn’t ask for all of this…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C2D7D7-A4CA-C747-823A-6CFE23C3F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404100" cy="25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B087CC-F225-624A-8D51-1AB75D178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78" y="2986268"/>
            <a:ext cx="11106180" cy="299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2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1037-D300-274C-A21D-9C9DD2A8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want to remove Apache?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DA2B1-D26F-6344-84BC-3358F549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Wait… what about the other 6 MB of packages?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Will my system be the same as it was before I installed apache?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Spoiler… It will not!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D6B46A-0537-1E40-8CEE-203E31D07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45" y="1825625"/>
            <a:ext cx="11410709" cy="166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27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13BFA-9F95-AE44-B1F0-1F5484B7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Docker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5D0F7-55E9-2E4C-9AFD-DF81165F17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9" t="14782" r="6831" b="8542"/>
          <a:stretch/>
        </p:blipFill>
        <p:spPr>
          <a:xfrm>
            <a:off x="1443789" y="1690688"/>
            <a:ext cx="930442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07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82705-B103-464E-8CAF-0E9714AA8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6401-9B1A-D445-B602-24792AFA3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79552" cy="4351338"/>
          </a:xfrm>
        </p:spPr>
        <p:txBody>
          <a:bodyPr/>
          <a:lstStyle/>
          <a:p>
            <a:r>
              <a:rPr lang="en-US" dirty="0"/>
              <a:t>Docker images are build using a </a:t>
            </a:r>
            <a:r>
              <a:rPr lang="en-US" dirty="0" err="1"/>
              <a:t>DockerFile</a:t>
            </a:r>
            <a:endParaRPr lang="en-US" dirty="0"/>
          </a:p>
          <a:p>
            <a:r>
              <a:rPr lang="en-US" dirty="0"/>
              <a:t>Can be then be pushed to a registry or run locally</a:t>
            </a:r>
          </a:p>
          <a:p>
            <a:r>
              <a:rPr lang="en-US" dirty="0"/>
              <a:t>Built using the “Docker Build .” 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9CF942-C3AA-9B41-B418-95BB7DA9A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184" y="3362446"/>
            <a:ext cx="6673128" cy="342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3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A261-E243-F74D-9E6B-5247630A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58C43-4ADD-384D-9459-0626A4E53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27197" cy="4351338"/>
          </a:xfrm>
        </p:spPr>
        <p:txBody>
          <a:bodyPr/>
          <a:lstStyle/>
          <a:p>
            <a:r>
              <a:rPr lang="en-US" dirty="0"/>
              <a:t>Containers are run with the docker run command</a:t>
            </a:r>
          </a:p>
          <a:p>
            <a:r>
              <a:rPr lang="en-US" dirty="0"/>
              <a:t>Docker containers are customized with environment variables and volumes</a:t>
            </a:r>
          </a:p>
          <a:p>
            <a:r>
              <a:rPr lang="en-US" dirty="0"/>
              <a:t>Host filesystem can be exposed to the container though docker volumes</a:t>
            </a:r>
          </a:p>
          <a:p>
            <a:r>
              <a:rPr lang="en-US" dirty="0"/>
              <a:t>Host ports can be mapped to containers</a:t>
            </a:r>
          </a:p>
          <a:p>
            <a:r>
              <a:rPr lang="en-US" dirty="0"/>
              <a:t>Networking can either be a private network or share the host’s network</a:t>
            </a:r>
          </a:p>
          <a:p>
            <a:r>
              <a:rPr lang="en-US" dirty="0"/>
              <a:t>Container can be started as a daemon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761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7D4A-9FF2-454F-9F70-3FB3EC74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322C4E-DA58-2044-8736-4F6326CAA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111" y="1486760"/>
            <a:ext cx="8119778" cy="537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343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74AE-17E5-E742-987F-4E01C9BC2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499D0-52E3-AE4F-B30B-080EA9AD8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8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E1DB0E-DF85-5143-82A6-E7F16F9B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D0D26-5CC4-AC48-9DD3-3CCD032AD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31027" cy="4351338"/>
          </a:xfrm>
        </p:spPr>
        <p:txBody>
          <a:bodyPr/>
          <a:lstStyle/>
          <a:p>
            <a:r>
              <a:rPr lang="en-US" dirty="0"/>
              <a:t>Docker is a tool that makes it easy to build, manage and run containers.</a:t>
            </a:r>
          </a:p>
          <a:p>
            <a:pPr lvl="1"/>
            <a:r>
              <a:rPr lang="en-US" dirty="0"/>
              <a:t>Containers provide a way to run something in isolation from a system (physical system or VM) that it is running on.</a:t>
            </a:r>
          </a:p>
          <a:p>
            <a:r>
              <a:rPr lang="en-US" dirty="0"/>
              <a:t>Docker provides a common distribution method for pre-built solutions.</a:t>
            </a:r>
          </a:p>
          <a:p>
            <a:r>
              <a:rPr lang="en-US" dirty="0"/>
              <a:t>Docker provides a lightweight, fast and portable runtime that allows a container to run anywhere*.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C642B-FD25-9648-A82D-E660F8048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9227" y="2476982"/>
            <a:ext cx="4081641" cy="252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4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82289-009B-144F-A968-9C61B94E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Docker is </a:t>
            </a:r>
            <a:r>
              <a:rPr lang="en-US" dirty="0">
                <a:solidFill>
                  <a:srgbClr val="FF0000"/>
                </a:solidFill>
              </a:rPr>
              <a:t>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EBBE3-A106-6F4A-BEC4-D86F4EC0C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2402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Docker is not a replacement for VMs</a:t>
            </a:r>
          </a:p>
          <a:p>
            <a:r>
              <a:rPr lang="en-US" dirty="0"/>
              <a:t>Docker does not orchestrate across multiple systems</a:t>
            </a:r>
          </a:p>
          <a:p>
            <a:pPr lvl="1"/>
            <a:r>
              <a:rPr lang="en-US" dirty="0"/>
              <a:t>It only focuses in on running containers on a single system</a:t>
            </a:r>
          </a:p>
          <a:p>
            <a:r>
              <a:rPr lang="en-US" dirty="0"/>
              <a:t>Docker is not truly secure isolation for workloads</a:t>
            </a:r>
          </a:p>
          <a:p>
            <a:pPr lvl="1"/>
            <a:r>
              <a:rPr lang="en-US" dirty="0"/>
              <a:t>Strong security is in place but may not be appropriate for hard multitenancy</a:t>
            </a:r>
          </a:p>
          <a:p>
            <a:pPr lvl="1"/>
            <a:r>
              <a:rPr lang="en-US" dirty="0"/>
              <a:t>Security can be tightened but kernel is always shared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7CA9A6-2FE8-5340-B63D-FAE69C1EB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223" y="1825625"/>
            <a:ext cx="3743491" cy="286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47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8F5F9-95F4-9348-B17D-9A8A09EB5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3A93C-3DF6-8046-BAE0-67DD88E13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84808" cy="4351338"/>
          </a:xfrm>
        </p:spPr>
        <p:txBody>
          <a:bodyPr>
            <a:normAutofit lnSpcReduction="10000"/>
          </a:bodyPr>
          <a:lstStyle/>
          <a:p>
            <a:r>
              <a:rPr lang="en-US" sz="2400" b="1" dirty="0"/>
              <a:t>Image: </a:t>
            </a:r>
          </a:p>
          <a:p>
            <a:pPr lvl="1"/>
            <a:r>
              <a:rPr lang="en-US" dirty="0"/>
              <a:t>A read only copy of what you want to run</a:t>
            </a:r>
          </a:p>
          <a:p>
            <a:r>
              <a:rPr lang="en-US" sz="2400" b="1" dirty="0"/>
              <a:t>Container: </a:t>
            </a:r>
          </a:p>
          <a:p>
            <a:pPr lvl="1"/>
            <a:r>
              <a:rPr lang="en-US" dirty="0"/>
              <a:t>A runnable copy of an image on your system</a:t>
            </a:r>
          </a:p>
          <a:p>
            <a:r>
              <a:rPr lang="en-US" sz="2400" b="1" dirty="0"/>
              <a:t>Network: </a:t>
            </a:r>
          </a:p>
          <a:p>
            <a:pPr lvl="1"/>
            <a:r>
              <a:rPr lang="en-US" dirty="0"/>
              <a:t>Private or public networks for containers to attach to</a:t>
            </a:r>
          </a:p>
          <a:p>
            <a:r>
              <a:rPr lang="en-US" sz="2400" b="1" dirty="0"/>
              <a:t>Volumes:  </a:t>
            </a:r>
          </a:p>
          <a:p>
            <a:pPr lvl="1"/>
            <a:r>
              <a:rPr lang="en-US" dirty="0"/>
              <a:t>A place for containers to put data that lives outside their container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D00921-BABB-134C-92CA-AA49287C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125" y="1825625"/>
            <a:ext cx="55751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612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DC1A2-F719-9546-B346-6368052E3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05ED74A-880D-E043-B6F8-D0563866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1711" y="2057400"/>
            <a:ext cx="6876462" cy="3081759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394712-BBBE-F643-9D78-F2861E2F7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Docker images only contain the application, supporting binaries and libraries.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Docker containers are hosted by the docker engine on an existing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All docker containers share the kernel of the system that they are running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Docker containers operate in their own separate namespace to isolate them from the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27D964-02CE-3D48-A062-D974BEC9670D}"/>
              </a:ext>
            </a:extLst>
          </p:cNvPr>
          <p:cNvSpPr txBox="1"/>
          <p:nvPr/>
        </p:nvSpPr>
        <p:spPr>
          <a:xfrm>
            <a:off x="5324355" y="1657290"/>
            <a:ext cx="1979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Virtual Machine</a:t>
            </a:r>
          </a:p>
        </p:txBody>
      </p:sp>
    </p:spTree>
    <p:extLst>
      <p:ext uri="{BB962C8B-B14F-4D97-AF65-F5344CB8AC3E}">
        <p14:creationId xmlns:p14="http://schemas.microsoft.com/office/powerpoint/2010/main" val="1738846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AC6D6-AD16-F847-B7FD-0AA3FDD38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7BF933-EBFD-3345-9DEF-E89F83F23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2615" cy="4351338"/>
          </a:xfrm>
        </p:spPr>
        <p:txBody>
          <a:bodyPr/>
          <a:lstStyle/>
          <a:p>
            <a:r>
              <a:rPr lang="en-US" dirty="0"/>
              <a:t>Docker images are built and placed in a common docker registry</a:t>
            </a:r>
          </a:p>
          <a:p>
            <a:pPr lvl="1"/>
            <a:r>
              <a:rPr lang="en-US" dirty="0"/>
              <a:t>Registries can either be private or public</a:t>
            </a:r>
          </a:p>
          <a:p>
            <a:r>
              <a:rPr lang="en-US" dirty="0"/>
              <a:t>Docker client will run a docker container</a:t>
            </a:r>
          </a:p>
          <a:p>
            <a:pPr lvl="1"/>
            <a:r>
              <a:rPr lang="en-US" dirty="0"/>
              <a:t>This will pull down a docker image from the registry and run it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FFA35C-1BC7-804A-8D35-F77934D05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962" y="2331244"/>
            <a:ext cx="64008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45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E145-795D-9C47-804E-942CC3B8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B3201-411C-8F46-81C0-5BE95E14E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7354" cy="4351338"/>
          </a:xfrm>
        </p:spPr>
        <p:txBody>
          <a:bodyPr/>
          <a:lstStyle/>
          <a:p>
            <a:r>
              <a:rPr lang="en-US" dirty="0"/>
              <a:t>Exist in a remote registry</a:t>
            </a:r>
          </a:p>
          <a:p>
            <a:r>
              <a:rPr lang="en-US" dirty="0"/>
              <a:t>Are referred to by a name and a tag</a:t>
            </a:r>
          </a:p>
          <a:p>
            <a:pPr lvl="1"/>
            <a:r>
              <a:rPr lang="en-US" dirty="0"/>
              <a:t>I.E. </a:t>
            </a:r>
            <a:r>
              <a:rPr lang="en-US" dirty="0" err="1"/>
              <a:t>dockerhub.com</a:t>
            </a:r>
            <a:r>
              <a:rPr lang="en-US" dirty="0"/>
              <a:t>/consul:1.0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	 </a:t>
            </a:r>
            <a:r>
              <a:rPr lang="en-US" dirty="0">
                <a:solidFill>
                  <a:srgbClr val="0070C0"/>
                </a:solidFill>
              </a:rPr>
              <a:t>       Location	      Name  Tag</a:t>
            </a:r>
          </a:p>
          <a:p>
            <a:r>
              <a:rPr lang="en-US" dirty="0"/>
              <a:t>Consist of multiple layers based on how they are built</a:t>
            </a:r>
          </a:p>
          <a:p>
            <a:pPr lvl="1"/>
            <a:r>
              <a:rPr lang="en-US" dirty="0"/>
              <a:t>Layers can be re-used across containers and are only pulled if not present</a:t>
            </a:r>
          </a:p>
          <a:p>
            <a:pPr lvl="1"/>
            <a:endParaRPr lang="en-US" dirty="0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37CBC64E-305B-714A-B08F-51E8E91A4254}"/>
              </a:ext>
            </a:extLst>
          </p:cNvPr>
          <p:cNvSpPr/>
          <p:nvPr/>
        </p:nvSpPr>
        <p:spPr>
          <a:xfrm rot="16200000">
            <a:off x="2911641" y="2377439"/>
            <a:ext cx="235820" cy="19106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E7E37FF8-05E9-4142-A864-CE08EBC636EC}"/>
              </a:ext>
            </a:extLst>
          </p:cNvPr>
          <p:cNvSpPr/>
          <p:nvPr/>
        </p:nvSpPr>
        <p:spPr>
          <a:xfrm rot="16200000">
            <a:off x="4309712" y="2889985"/>
            <a:ext cx="235820" cy="8855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01EAFBD-0984-BA4A-BF2A-17BAB4F7FAD3}"/>
              </a:ext>
            </a:extLst>
          </p:cNvPr>
          <p:cNvSpPr/>
          <p:nvPr/>
        </p:nvSpPr>
        <p:spPr>
          <a:xfrm rot="16200000">
            <a:off x="5002733" y="3077676"/>
            <a:ext cx="235820" cy="5005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1BFF8D-462E-784F-B549-8FA039DE8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554" y="1825625"/>
            <a:ext cx="5427103" cy="316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5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4BCCF-300A-A644-86F4-664D2B42C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Isolation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8D4-EF55-7546-8865-90DE10D22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53926" cy="4351338"/>
          </a:xfrm>
        </p:spPr>
        <p:txBody>
          <a:bodyPr/>
          <a:lstStyle/>
          <a:p>
            <a:r>
              <a:rPr lang="en-US" dirty="0"/>
              <a:t>Docker containers run isolated from the system using kernel namespaces</a:t>
            </a:r>
          </a:p>
          <a:p>
            <a:pPr lvl="1"/>
            <a:r>
              <a:rPr lang="en-US" dirty="0"/>
              <a:t>Cannot see processes outside its container</a:t>
            </a:r>
          </a:p>
          <a:p>
            <a:pPr lvl="1"/>
            <a:r>
              <a:rPr lang="en-US" dirty="0"/>
              <a:t>Cannot see files outside its container unless provided access</a:t>
            </a:r>
          </a:p>
          <a:p>
            <a:pPr lvl="1"/>
            <a:r>
              <a:rPr lang="en-US" dirty="0"/>
              <a:t>Each container receives its own dedicated network stack</a:t>
            </a:r>
          </a:p>
          <a:p>
            <a:r>
              <a:rPr lang="en-US" dirty="0"/>
              <a:t>All files written will be a copy-on-write to keep the image in tact</a:t>
            </a:r>
          </a:p>
          <a:p>
            <a:r>
              <a:rPr lang="en-US" dirty="0" err="1"/>
              <a:t>CGroups</a:t>
            </a:r>
            <a:r>
              <a:rPr lang="en-US" dirty="0"/>
              <a:t> can provide resource isolation to limit the resources that a container consumes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577567-2A97-3846-B263-7A8DA44A5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900" y="2545948"/>
            <a:ext cx="16129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43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A487-B740-BE4E-B494-D70CCB31B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C42E0-984C-E746-804B-1047C785F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Portable way to package and distribute an application and its entire runtime together.</a:t>
            </a:r>
          </a:p>
          <a:p>
            <a:pPr lvl="1"/>
            <a:r>
              <a:rPr lang="en-US" dirty="0"/>
              <a:t>Services rarely runs by themselves and require tons of supporting libraries and binaries.</a:t>
            </a:r>
          </a:p>
          <a:p>
            <a:r>
              <a:rPr lang="en-US" dirty="0"/>
              <a:t>Can create and delete docker containers without compromising the system they are running on.</a:t>
            </a:r>
          </a:p>
          <a:p>
            <a:r>
              <a:rPr lang="en-US" dirty="0"/>
              <a:t>Docker ecosystem is very strong and integrates with orchestration systems, security systems and CI/CD processes very well.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966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592</Words>
  <Application>Microsoft Macintosh PowerPoint</Application>
  <PresentationFormat>Widescreen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Docker Introduction</vt:lpstr>
      <vt:lpstr>What is Docker?</vt:lpstr>
      <vt:lpstr>What Docker is NOT</vt:lpstr>
      <vt:lpstr>Docker Components</vt:lpstr>
      <vt:lpstr>How does it work?</vt:lpstr>
      <vt:lpstr>How does it work?</vt:lpstr>
      <vt:lpstr>Docker Images</vt:lpstr>
      <vt:lpstr>Docker Container Isolation</vt:lpstr>
      <vt:lpstr>Why Docker?</vt:lpstr>
      <vt:lpstr>So you want to install an application in Apache?</vt:lpstr>
      <vt:lpstr>So you want to remove Apache?</vt:lpstr>
      <vt:lpstr>Working With Docker</vt:lpstr>
      <vt:lpstr>Building Docker Images</vt:lpstr>
      <vt:lpstr>Running Docker Containers</vt:lpstr>
      <vt:lpstr>Port Mapping</vt:lpstr>
      <vt:lpstr>Demo…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Introduction</dc:title>
  <dc:creator>Nate Baechtold</dc:creator>
  <cp:lastModifiedBy>Nate Baechtold</cp:lastModifiedBy>
  <cp:revision>28</cp:revision>
  <dcterms:created xsi:type="dcterms:W3CDTF">2018-08-01T20:42:54Z</dcterms:created>
  <dcterms:modified xsi:type="dcterms:W3CDTF">2018-08-02T17:42:46Z</dcterms:modified>
</cp:coreProperties>
</file>

<file path=docProps/thumbnail.jpeg>
</file>